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0" r:id="rId3"/>
    <p:sldId id="271" r:id="rId4"/>
    <p:sldId id="274" r:id="rId5"/>
    <p:sldId id="281" r:id="rId6"/>
    <p:sldId id="275" r:id="rId7"/>
    <p:sldId id="278" r:id="rId8"/>
    <p:sldId id="280" r:id="rId9"/>
    <p:sldId id="277" r:id="rId10"/>
    <p:sldId id="282" r:id="rId11"/>
    <p:sldId id="279" r:id="rId12"/>
    <p:sldId id="267" r:id="rId13"/>
  </p:sldIdLst>
  <p:sldSz cx="12192000" cy="6858000"/>
  <p:notesSz cx="666908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uthier Elodie" initials="GE" lastIdx="1" clrIdx="0">
    <p:extLst>
      <p:ext uri="{19B8F6BF-5375-455C-9EA6-DF929625EA0E}">
        <p15:presenceInfo xmlns:p15="http://schemas.microsoft.com/office/powerpoint/2012/main" userId="S-1-5-21-1266407268-3484195344-1232444057-50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7" autoAdjust="0"/>
    <p:restoredTop sz="94660"/>
  </p:normalViewPr>
  <p:slideViewPr>
    <p:cSldViewPr snapToGrid="0">
      <p:cViewPr varScale="1">
        <p:scale>
          <a:sx n="82" d="100"/>
          <a:sy n="82" d="100"/>
        </p:scale>
        <p:origin x="58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399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B19CC-488D-4FC1-9C35-4E1FAD59DA0E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21240-E400-4A3C-B7DE-767D7CA133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7420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449B4D2A-2209-44D6-B47B-71EA3BBC21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562A766-8E86-4E35-AB08-0D7B10BF999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4E0CF-9788-4BBA-B38E-00521658DB95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D6CF7941-73D9-4548-9501-2B3C1BB8B79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>
            <a:extLst>
              <a:ext uri="{FF2B5EF4-FFF2-40B4-BE49-F238E27FC236}">
                <a16:creationId xmlns:a16="http://schemas.microsoft.com/office/drawing/2014/main" id="{50817E99-07C6-4BDD-BD9E-0E3A2D60BB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E47ED4E-2676-4304-8E1B-A8583369F1C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733D0D-B9D6-4288-B3C9-DDF01D01A3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2ECA8-9BC2-49D3-B11E-F06A9D5C5BF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62ECA8-9BC2-49D3-B11E-F06A9D5C5BF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7305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62ECA8-9BC2-49D3-B11E-F06A9D5C5BF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4622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62ECA8-9BC2-49D3-B11E-F06A9D5C5BF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4702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59 réponses sur 116 courriers dont 7 en USLD  soit 67% de réponses =&gt; 52 réponses pour les 77 résidents EHPAD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62ECA8-9BC2-49D3-B11E-F06A9D5C5BF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732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62ECA8-9BC2-49D3-B11E-F06A9D5C5BF0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442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015066" y="6356350"/>
            <a:ext cx="2556934" cy="365125"/>
          </a:xfrm>
          <a:prstGeom prst="rect">
            <a:avLst/>
          </a:prstGeom>
        </p:spPr>
        <p:txBody>
          <a:bodyPr/>
          <a:lstStyle/>
          <a:p>
            <a:fld id="{8D0576E8-A360-41DD-844A-C214D81F6E35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74B0-6064-486E-ADD5-AB16C75A1A65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8" name="Chevron 7"/>
          <p:cNvSpPr/>
          <p:nvPr/>
        </p:nvSpPr>
        <p:spPr>
          <a:xfrm>
            <a:off x="4301544" y="373487"/>
            <a:ext cx="553791" cy="798490"/>
          </a:xfrm>
          <a:prstGeom prst="chevron">
            <a:avLst/>
          </a:prstGeom>
          <a:solidFill>
            <a:srgbClr val="18C6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4855335" y="373487"/>
            <a:ext cx="553791" cy="798490"/>
          </a:xfrm>
          <a:prstGeom prst="chevron">
            <a:avLst/>
          </a:prstGeom>
          <a:solidFill>
            <a:srgbClr val="2CB6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5409126" y="373487"/>
            <a:ext cx="553791" cy="798490"/>
          </a:xfrm>
          <a:prstGeom prst="chevron">
            <a:avLst/>
          </a:prstGeom>
          <a:solidFill>
            <a:srgbClr val="33C2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5962917" y="373487"/>
            <a:ext cx="553791" cy="798490"/>
          </a:xfrm>
          <a:prstGeom prst="chevron">
            <a:avLst/>
          </a:prstGeom>
          <a:solidFill>
            <a:srgbClr val="49C9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6516708" y="373487"/>
            <a:ext cx="553791" cy="798490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82" y="-58311"/>
            <a:ext cx="4165600" cy="1541272"/>
          </a:xfrm>
          <a:prstGeom prst="rect">
            <a:avLst/>
          </a:prstGeom>
        </p:spPr>
      </p:pic>
      <p:sp>
        <p:nvSpPr>
          <p:cNvPr id="17" name="Chevron 16"/>
          <p:cNvSpPr/>
          <p:nvPr/>
        </p:nvSpPr>
        <p:spPr>
          <a:xfrm>
            <a:off x="7070499" y="373487"/>
            <a:ext cx="553791" cy="798490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Chevron 17"/>
          <p:cNvSpPr/>
          <p:nvPr/>
        </p:nvSpPr>
        <p:spPr>
          <a:xfrm>
            <a:off x="7624290" y="369318"/>
            <a:ext cx="553791" cy="798490"/>
          </a:xfrm>
          <a:prstGeom prst="chevron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Espace réservé du texte 2"/>
          <p:cNvSpPr>
            <a:spLocks noGrp="1"/>
          </p:cNvSpPr>
          <p:nvPr>
            <p:ph type="body" idx="13"/>
          </p:nvPr>
        </p:nvSpPr>
        <p:spPr>
          <a:xfrm>
            <a:off x="711854" y="4640263"/>
            <a:ext cx="9948333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2">
                    <a:lumMod val="50000"/>
                  </a:schemeClr>
                </a:solidFill>
                <a:latin typeface="DejaVu Sans Light" panose="020B0203030804020204" pitchFamily="34" charset="0"/>
                <a:ea typeface="DejaVu Sans Light" panose="020B0203030804020204" pitchFamily="34" charset="0"/>
                <a:cs typeface="DejaVu Sans Light" panose="020B0203030804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2" name="Espace réservé du texte 2"/>
          <p:cNvSpPr>
            <a:spLocks noGrp="1"/>
          </p:cNvSpPr>
          <p:nvPr>
            <p:ph type="body" idx="14" hasCustomPrompt="1"/>
          </p:nvPr>
        </p:nvSpPr>
        <p:spPr>
          <a:xfrm>
            <a:off x="1508125" y="1237066"/>
            <a:ext cx="9948333" cy="1500187"/>
          </a:xfrm>
        </p:spPr>
        <p:txBody>
          <a:bodyPr>
            <a:normAutofit/>
          </a:bodyPr>
          <a:lstStyle>
            <a:lvl1pPr marL="0" indent="0">
              <a:buNone/>
              <a:defRPr sz="1400" b="0">
                <a:solidFill>
                  <a:srgbClr val="18C6B5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 nom de l’établissement</a:t>
            </a:r>
          </a:p>
        </p:txBody>
      </p:sp>
      <p:sp>
        <p:nvSpPr>
          <p:cNvPr id="25" name="Espace réservé du texte 2"/>
          <p:cNvSpPr>
            <a:spLocks noGrp="1"/>
          </p:cNvSpPr>
          <p:nvPr>
            <p:ph type="body" idx="15" hasCustomPrompt="1"/>
          </p:nvPr>
        </p:nvSpPr>
        <p:spPr>
          <a:xfrm>
            <a:off x="711854" y="2748165"/>
            <a:ext cx="9948333" cy="1500187"/>
          </a:xfrm>
        </p:spPr>
        <p:txBody>
          <a:bodyPr>
            <a:noAutofit/>
          </a:bodyPr>
          <a:lstStyle>
            <a:lvl1pPr marL="0" indent="0">
              <a:buNone/>
              <a:defRPr sz="6600">
                <a:solidFill>
                  <a:srgbClr val="49C9D7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57672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015067" y="6356350"/>
            <a:ext cx="8805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Nom de l’établissement membre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082867" y="6356350"/>
            <a:ext cx="8805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F74B0-6064-486E-ADD5-AB16C75A1A65}" type="slidenum">
              <a:rPr lang="fr-FR" smtClean="0"/>
              <a:t>‹N°›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41650" r="7538" b="46730"/>
          <a:stretch/>
        </p:blipFill>
        <p:spPr>
          <a:xfrm>
            <a:off x="0" y="323850"/>
            <a:ext cx="1065305" cy="23230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52847" r="7538" b="32702"/>
          <a:stretch/>
        </p:blipFill>
        <p:spPr>
          <a:xfrm>
            <a:off x="819274" y="281252"/>
            <a:ext cx="1065305" cy="28892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27834" r="7538" b="58350"/>
          <a:stretch/>
        </p:blipFill>
        <p:spPr>
          <a:xfrm>
            <a:off x="408391" y="23812"/>
            <a:ext cx="1065305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12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015067" y="6356350"/>
            <a:ext cx="8805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Nom de l’établissement membre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082867" y="6356350"/>
            <a:ext cx="8805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F74B0-6064-486E-ADD5-AB16C75A1A65}" type="slidenum">
              <a:rPr lang="fr-FR" smtClean="0"/>
              <a:t>‹N°›</a:t>
            </a:fld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41650" r="7538" b="46730"/>
          <a:stretch/>
        </p:blipFill>
        <p:spPr>
          <a:xfrm>
            <a:off x="0" y="323850"/>
            <a:ext cx="1065305" cy="23230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52847" r="7538" b="32702"/>
          <a:stretch/>
        </p:blipFill>
        <p:spPr>
          <a:xfrm>
            <a:off x="819274" y="281252"/>
            <a:ext cx="1065305" cy="28892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27834" r="7538" b="58350"/>
          <a:stretch/>
        </p:blipFill>
        <p:spPr>
          <a:xfrm>
            <a:off x="408391" y="23812"/>
            <a:ext cx="1065305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282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5067" y="60113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80654" y="601133"/>
            <a:ext cx="5882745" cy="54117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15067" y="220133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015067" y="6356350"/>
            <a:ext cx="8805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Nom de l’établissement membre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082867" y="6356350"/>
            <a:ext cx="8805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F74B0-6064-486E-ADD5-AB16C75A1A65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41650" r="7538" b="46730"/>
          <a:stretch/>
        </p:blipFill>
        <p:spPr>
          <a:xfrm>
            <a:off x="0" y="323850"/>
            <a:ext cx="1065305" cy="23230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52847" r="7538" b="32702"/>
          <a:stretch/>
        </p:blipFill>
        <p:spPr>
          <a:xfrm>
            <a:off x="819274" y="281252"/>
            <a:ext cx="1065305" cy="288925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27834" r="7538" b="58350"/>
          <a:stretch/>
        </p:blipFill>
        <p:spPr>
          <a:xfrm>
            <a:off x="408391" y="23812"/>
            <a:ext cx="1065305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471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5067" y="62653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47303" y="626533"/>
            <a:ext cx="6016095" cy="54117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15067" y="222673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015067" y="6356350"/>
            <a:ext cx="8805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Nom de l’établissement membre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082867" y="6356350"/>
            <a:ext cx="8805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F74B0-6064-486E-ADD5-AB16C75A1A65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41650" r="7538" b="46730"/>
          <a:stretch/>
        </p:blipFill>
        <p:spPr>
          <a:xfrm>
            <a:off x="0" y="323850"/>
            <a:ext cx="1065305" cy="23230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52847" r="7538" b="32702"/>
          <a:stretch/>
        </p:blipFill>
        <p:spPr>
          <a:xfrm>
            <a:off x="819274" y="281252"/>
            <a:ext cx="1065305" cy="288925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27834" r="7538" b="58350"/>
          <a:stretch/>
        </p:blipFill>
        <p:spPr>
          <a:xfrm>
            <a:off x="408391" y="23812"/>
            <a:ext cx="1065305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874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015067" y="6356350"/>
            <a:ext cx="8805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Nom de l’établissement membre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082867" y="6356350"/>
            <a:ext cx="8805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F74B0-6064-486E-ADD5-AB16C75A1A65}" type="slidenum">
              <a:rPr lang="fr-FR" smtClean="0"/>
              <a:t>‹N°›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41650" r="7538" b="46730"/>
          <a:stretch/>
        </p:blipFill>
        <p:spPr>
          <a:xfrm>
            <a:off x="0" y="323850"/>
            <a:ext cx="1065305" cy="23230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52847" r="7538" b="32702"/>
          <a:stretch/>
        </p:blipFill>
        <p:spPr>
          <a:xfrm>
            <a:off x="819274" y="281252"/>
            <a:ext cx="1065305" cy="28892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27834" r="7538" b="58350"/>
          <a:stretch/>
        </p:blipFill>
        <p:spPr>
          <a:xfrm>
            <a:off x="408391" y="23812"/>
            <a:ext cx="1065305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3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0346267" y="365125"/>
            <a:ext cx="1617132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015068" y="365125"/>
            <a:ext cx="8170332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015067" y="6356350"/>
            <a:ext cx="8805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Nom de l’établissement membre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082867" y="6356350"/>
            <a:ext cx="8805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F74B0-6064-486E-ADD5-AB16C75A1A65}" type="slidenum">
              <a:rPr lang="fr-FR" smtClean="0"/>
              <a:t>‹N°›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41650" r="7538" b="46730"/>
          <a:stretch/>
        </p:blipFill>
        <p:spPr>
          <a:xfrm>
            <a:off x="0" y="323850"/>
            <a:ext cx="1065305" cy="23230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52847" r="7538" b="32702"/>
          <a:stretch/>
        </p:blipFill>
        <p:spPr>
          <a:xfrm>
            <a:off x="819274" y="281252"/>
            <a:ext cx="1065305" cy="28892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27834" r="7538" b="58350"/>
          <a:stretch/>
        </p:blipFill>
        <p:spPr>
          <a:xfrm>
            <a:off x="408391" y="23812"/>
            <a:ext cx="1065305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977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015067" y="6356350"/>
            <a:ext cx="8805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Nom de l’établissement membre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082867" y="6356350"/>
            <a:ext cx="8805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F74B0-6064-486E-ADD5-AB16C75A1A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478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5065" y="3438525"/>
            <a:ext cx="9948333" cy="1123950"/>
          </a:xfrm>
        </p:spPr>
        <p:txBody>
          <a:bodyPr anchor="b"/>
          <a:lstStyle>
            <a:lvl1pPr>
              <a:defRPr sz="600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015064" y="4589463"/>
            <a:ext cx="994833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DejaVu Sans Light" panose="020B0203030804020204" pitchFamily="34" charset="0"/>
                <a:ea typeface="DejaVu Sans Light" panose="020B0203030804020204" pitchFamily="34" charset="0"/>
                <a:cs typeface="DejaVu Sans Light" panose="020B0203030804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015067" y="6356350"/>
            <a:ext cx="8805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Nom de l’établissement membre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082867" y="6356350"/>
            <a:ext cx="8805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F74B0-6064-486E-ADD5-AB16C75A1A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900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15065" y="1825625"/>
            <a:ext cx="4758267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188200" y="1825625"/>
            <a:ext cx="4754418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015067" y="6356350"/>
            <a:ext cx="8805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Nom de l’établissement membre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082867" y="6356350"/>
            <a:ext cx="8805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F74B0-6064-486E-ADD5-AB16C75A1A65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41650" r="7538" b="46730"/>
          <a:stretch/>
        </p:blipFill>
        <p:spPr>
          <a:xfrm>
            <a:off x="0" y="323850"/>
            <a:ext cx="1065305" cy="23230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52847" r="7538" b="32702"/>
          <a:stretch/>
        </p:blipFill>
        <p:spPr>
          <a:xfrm>
            <a:off x="819274" y="281252"/>
            <a:ext cx="1065305" cy="288925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27834" r="7538" b="58350"/>
          <a:stretch/>
        </p:blipFill>
        <p:spPr>
          <a:xfrm>
            <a:off x="408391" y="23812"/>
            <a:ext cx="1065305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169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5067" y="365125"/>
            <a:ext cx="9941455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015067" y="1681163"/>
            <a:ext cx="47413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015066" y="2505075"/>
            <a:ext cx="4741333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7222068" y="1681163"/>
            <a:ext cx="473445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7222067" y="2505075"/>
            <a:ext cx="4734454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2015067" y="6356350"/>
            <a:ext cx="8805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Nom de l’établissement membre</a:t>
            </a: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11082867" y="6356350"/>
            <a:ext cx="8805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F74B0-6064-486E-ADD5-AB16C75A1A65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41650" r="7538" b="46730"/>
          <a:stretch/>
        </p:blipFill>
        <p:spPr>
          <a:xfrm>
            <a:off x="0" y="323850"/>
            <a:ext cx="1065305" cy="232306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52847" r="7538" b="32702"/>
          <a:stretch/>
        </p:blipFill>
        <p:spPr>
          <a:xfrm>
            <a:off x="819274" y="281252"/>
            <a:ext cx="1065305" cy="28892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27834" r="7538" b="58350"/>
          <a:stretch/>
        </p:blipFill>
        <p:spPr>
          <a:xfrm>
            <a:off x="408391" y="23812"/>
            <a:ext cx="1065305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386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Nom de l’établissement membre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F74B0-6064-486E-ADD5-AB16C75A1A65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1825625"/>
            <a:ext cx="1921933" cy="553508"/>
          </a:xfrm>
          <a:prstGeom prst="rect">
            <a:avLst/>
          </a:prstGeom>
          <a:solidFill>
            <a:srgbClr val="18C6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Triangle isocèle 9"/>
          <p:cNvSpPr/>
          <p:nvPr/>
        </p:nvSpPr>
        <p:spPr>
          <a:xfrm rot="12184720">
            <a:off x="1810083" y="2343549"/>
            <a:ext cx="93792" cy="111273"/>
          </a:xfrm>
          <a:prstGeom prst="triangle">
            <a:avLst/>
          </a:prstGeom>
          <a:solidFill>
            <a:srgbClr val="18C6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space réservé du texte 2"/>
          <p:cNvSpPr>
            <a:spLocks noGrp="1"/>
          </p:cNvSpPr>
          <p:nvPr>
            <p:ph idx="1"/>
          </p:nvPr>
        </p:nvSpPr>
        <p:spPr>
          <a:xfrm>
            <a:off x="2015066" y="1825625"/>
            <a:ext cx="992755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41650" r="7538" b="46730"/>
          <a:stretch/>
        </p:blipFill>
        <p:spPr>
          <a:xfrm>
            <a:off x="0" y="323850"/>
            <a:ext cx="1065305" cy="23230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52847" r="7538" b="32702"/>
          <a:stretch/>
        </p:blipFill>
        <p:spPr>
          <a:xfrm>
            <a:off x="819274" y="281252"/>
            <a:ext cx="1065305" cy="28892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27834" r="7538" b="58350"/>
          <a:stretch/>
        </p:blipFill>
        <p:spPr>
          <a:xfrm>
            <a:off x="408391" y="23812"/>
            <a:ext cx="1065305" cy="276225"/>
          </a:xfrm>
          <a:prstGeom prst="rect">
            <a:avLst/>
          </a:prstGeom>
        </p:spPr>
      </p:pic>
      <p:sp>
        <p:nvSpPr>
          <p:cNvPr id="24" name="Espace réservé du texte 23"/>
          <p:cNvSpPr>
            <a:spLocks noGrp="1"/>
          </p:cNvSpPr>
          <p:nvPr>
            <p:ph type="body" sz="quarter" idx="12" hasCustomPrompt="1"/>
          </p:nvPr>
        </p:nvSpPr>
        <p:spPr>
          <a:xfrm>
            <a:off x="93663" y="1825625"/>
            <a:ext cx="1698625" cy="554038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du chapitre</a:t>
            </a:r>
          </a:p>
        </p:txBody>
      </p:sp>
    </p:spTree>
    <p:extLst>
      <p:ext uri="{BB962C8B-B14F-4D97-AF65-F5344CB8AC3E}">
        <p14:creationId xmlns:p14="http://schemas.microsoft.com/office/powerpoint/2010/main" val="78104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Nom de l’établissement membre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F74B0-6064-486E-ADD5-AB16C75A1A65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2333625"/>
            <a:ext cx="1921933" cy="553508"/>
          </a:xfrm>
          <a:prstGeom prst="rect">
            <a:avLst/>
          </a:prstGeom>
          <a:solidFill>
            <a:srgbClr val="49C9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1825625"/>
            <a:ext cx="1921933" cy="3503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isocèle 8"/>
          <p:cNvSpPr/>
          <p:nvPr/>
        </p:nvSpPr>
        <p:spPr>
          <a:xfrm rot="12184720">
            <a:off x="1806544" y="2154047"/>
            <a:ext cx="75460" cy="89524"/>
          </a:xfrm>
          <a:prstGeom prst="triangle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riangle isocèle 9"/>
          <p:cNvSpPr/>
          <p:nvPr/>
        </p:nvSpPr>
        <p:spPr>
          <a:xfrm rot="12184720">
            <a:off x="1801617" y="2863533"/>
            <a:ext cx="93792" cy="111273"/>
          </a:xfrm>
          <a:prstGeom prst="triangle">
            <a:avLst/>
          </a:prstGeom>
          <a:solidFill>
            <a:srgbClr val="49C9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space réservé du texte 2"/>
          <p:cNvSpPr>
            <a:spLocks noGrp="1"/>
          </p:cNvSpPr>
          <p:nvPr>
            <p:ph idx="1"/>
          </p:nvPr>
        </p:nvSpPr>
        <p:spPr>
          <a:xfrm>
            <a:off x="2015066" y="1818745"/>
            <a:ext cx="992755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41650" r="7538" b="46730"/>
          <a:stretch/>
        </p:blipFill>
        <p:spPr>
          <a:xfrm>
            <a:off x="0" y="323850"/>
            <a:ext cx="1065305" cy="232306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52847" r="7538" b="32702"/>
          <a:stretch/>
        </p:blipFill>
        <p:spPr>
          <a:xfrm>
            <a:off x="819274" y="281252"/>
            <a:ext cx="1065305" cy="28892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27834" r="7538" b="58350"/>
          <a:stretch/>
        </p:blipFill>
        <p:spPr>
          <a:xfrm>
            <a:off x="408391" y="23812"/>
            <a:ext cx="1065305" cy="276225"/>
          </a:xfrm>
          <a:prstGeom prst="rect">
            <a:avLst/>
          </a:prstGeom>
        </p:spPr>
      </p:pic>
      <p:sp>
        <p:nvSpPr>
          <p:cNvPr id="16" name="Espace réservé du texte 23"/>
          <p:cNvSpPr>
            <a:spLocks noGrp="1"/>
          </p:cNvSpPr>
          <p:nvPr>
            <p:ph type="body" sz="quarter" idx="12" hasCustomPrompt="1"/>
          </p:nvPr>
        </p:nvSpPr>
        <p:spPr>
          <a:xfrm>
            <a:off x="42468" y="2333625"/>
            <a:ext cx="1698625" cy="554038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du chapitre</a:t>
            </a:r>
          </a:p>
        </p:txBody>
      </p:sp>
    </p:spTree>
    <p:extLst>
      <p:ext uri="{BB962C8B-B14F-4D97-AF65-F5344CB8AC3E}">
        <p14:creationId xmlns:p14="http://schemas.microsoft.com/office/powerpoint/2010/main" val="108116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Nom de l’établissement membre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F74B0-6064-486E-ADD5-AB16C75A1A65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2841625"/>
            <a:ext cx="1921933" cy="553508"/>
          </a:xfrm>
          <a:prstGeom prst="rect">
            <a:avLst/>
          </a:prstGeom>
          <a:solidFill>
            <a:srgbClr val="2CB6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1825625"/>
            <a:ext cx="1921933" cy="3503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2333625"/>
            <a:ext cx="1921933" cy="3503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isocèle 7"/>
          <p:cNvSpPr/>
          <p:nvPr/>
        </p:nvSpPr>
        <p:spPr>
          <a:xfrm rot="12184720">
            <a:off x="1806544" y="2662046"/>
            <a:ext cx="75460" cy="89524"/>
          </a:xfrm>
          <a:prstGeom prst="triangle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isocèle 8"/>
          <p:cNvSpPr/>
          <p:nvPr/>
        </p:nvSpPr>
        <p:spPr>
          <a:xfrm rot="12184720">
            <a:off x="1806544" y="2154047"/>
            <a:ext cx="75460" cy="89524"/>
          </a:xfrm>
          <a:prstGeom prst="triangle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riangle isocèle 9"/>
          <p:cNvSpPr/>
          <p:nvPr/>
        </p:nvSpPr>
        <p:spPr>
          <a:xfrm rot="12184720">
            <a:off x="1793079" y="3373442"/>
            <a:ext cx="93792" cy="111273"/>
          </a:xfrm>
          <a:prstGeom prst="triangle">
            <a:avLst/>
          </a:prstGeom>
          <a:solidFill>
            <a:srgbClr val="2CB6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space réservé du texte 2"/>
          <p:cNvSpPr>
            <a:spLocks noGrp="1"/>
          </p:cNvSpPr>
          <p:nvPr>
            <p:ph idx="1"/>
          </p:nvPr>
        </p:nvSpPr>
        <p:spPr>
          <a:xfrm>
            <a:off x="2015066" y="1825625"/>
            <a:ext cx="992755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41650" r="7538" b="46730"/>
          <a:stretch/>
        </p:blipFill>
        <p:spPr>
          <a:xfrm>
            <a:off x="0" y="323850"/>
            <a:ext cx="1065305" cy="232306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52847" r="7538" b="32702"/>
          <a:stretch/>
        </p:blipFill>
        <p:spPr>
          <a:xfrm>
            <a:off x="819274" y="281252"/>
            <a:ext cx="1065305" cy="28892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27834" r="7538" b="58350"/>
          <a:stretch/>
        </p:blipFill>
        <p:spPr>
          <a:xfrm>
            <a:off x="408391" y="23812"/>
            <a:ext cx="1065305" cy="276225"/>
          </a:xfrm>
          <a:prstGeom prst="rect">
            <a:avLst/>
          </a:prstGeom>
        </p:spPr>
      </p:pic>
      <p:sp>
        <p:nvSpPr>
          <p:cNvPr id="15" name="Espace réservé du texte 23"/>
          <p:cNvSpPr>
            <a:spLocks noGrp="1"/>
          </p:cNvSpPr>
          <p:nvPr>
            <p:ph type="body" sz="quarter" idx="12" hasCustomPrompt="1"/>
          </p:nvPr>
        </p:nvSpPr>
        <p:spPr>
          <a:xfrm>
            <a:off x="38199" y="2845856"/>
            <a:ext cx="1698625" cy="554038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du chapitre</a:t>
            </a:r>
          </a:p>
        </p:txBody>
      </p:sp>
    </p:spTree>
    <p:extLst>
      <p:ext uri="{BB962C8B-B14F-4D97-AF65-F5344CB8AC3E}">
        <p14:creationId xmlns:p14="http://schemas.microsoft.com/office/powerpoint/2010/main" val="203588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Nom de l’établissement membre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F74B0-6064-486E-ADD5-AB16C75A1A65}" type="slidenum">
              <a:rPr lang="fr-FR" smtClean="0"/>
              <a:t>‹N°›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41650" r="7538" b="46730"/>
          <a:stretch/>
        </p:blipFill>
        <p:spPr>
          <a:xfrm>
            <a:off x="0" y="323850"/>
            <a:ext cx="1065305" cy="23230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52847" r="7538" b="32702"/>
          <a:stretch/>
        </p:blipFill>
        <p:spPr>
          <a:xfrm>
            <a:off x="819274" y="281252"/>
            <a:ext cx="1065305" cy="28892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27834" r="7538" b="58350"/>
          <a:stretch/>
        </p:blipFill>
        <p:spPr>
          <a:xfrm>
            <a:off x="408391" y="23812"/>
            <a:ext cx="1065305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13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000"/>
          <a:stretch/>
        </p:blipFill>
        <p:spPr>
          <a:xfrm>
            <a:off x="0" y="0"/>
            <a:ext cx="1828800" cy="685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015066" y="365125"/>
            <a:ext cx="992755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015066" y="1825625"/>
            <a:ext cx="992755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015067" y="6356350"/>
            <a:ext cx="8805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Nom de l’établissement membre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082867" y="6356350"/>
            <a:ext cx="8805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F74B0-6064-486E-ADD5-AB16C75A1A65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hevron 10"/>
          <p:cNvSpPr/>
          <p:nvPr/>
        </p:nvSpPr>
        <p:spPr>
          <a:xfrm>
            <a:off x="72317" y="628661"/>
            <a:ext cx="553791" cy="798490"/>
          </a:xfrm>
          <a:prstGeom prst="chevron">
            <a:avLst/>
          </a:prstGeom>
          <a:solidFill>
            <a:srgbClr val="49C9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626108" y="628661"/>
            <a:ext cx="553791" cy="798490"/>
          </a:xfrm>
          <a:prstGeom prst="chevron">
            <a:avLst/>
          </a:prstGeom>
          <a:solidFill>
            <a:srgbClr val="2CB6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7030A0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1179899" y="628661"/>
            <a:ext cx="553791" cy="798490"/>
          </a:xfrm>
          <a:prstGeom prst="chevron">
            <a:avLst/>
          </a:prstGeom>
          <a:solidFill>
            <a:srgbClr val="18C6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41650" r="7538" b="46730"/>
          <a:stretch/>
        </p:blipFill>
        <p:spPr>
          <a:xfrm>
            <a:off x="0" y="323850"/>
            <a:ext cx="1065305" cy="232306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52847" r="7538" b="32702"/>
          <a:stretch/>
        </p:blipFill>
        <p:spPr>
          <a:xfrm>
            <a:off x="819274" y="281252"/>
            <a:ext cx="1065305" cy="28892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7" t="27834" r="7538" b="58350"/>
          <a:stretch/>
        </p:blipFill>
        <p:spPr>
          <a:xfrm>
            <a:off x="408391" y="23812"/>
            <a:ext cx="1065305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06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61" r:id="rId7"/>
    <p:sldLayoutId id="2147483663" r:id="rId8"/>
    <p:sldLayoutId id="2147483662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3C2D1"/>
          </a:solidFill>
          <a:latin typeface="DejaVu Sans" panose="020B0603030804020204" pitchFamily="34" charset="0"/>
          <a:ea typeface="DejaVu Sans" panose="020B0603030804020204" pitchFamily="34" charset="0"/>
          <a:cs typeface="DejaVu Sans" panose="020B06030308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CB6C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7030A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92D05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fr-FR" dirty="0"/>
              <a:t>Centre hospitalier du Haut-Bugey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56E922A-4D9D-41E7-8A7D-6BD2D4599225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640832" y="1869275"/>
            <a:ext cx="9948333" cy="4451625"/>
          </a:xfrm>
        </p:spPr>
        <p:txBody>
          <a:bodyPr/>
          <a:lstStyle/>
          <a:p>
            <a:pPr algn="ctr"/>
            <a:endParaRPr lang="fr-FR" dirty="0"/>
          </a:p>
          <a:p>
            <a:pPr algn="ctr"/>
            <a:r>
              <a:rPr lang="fr-FR" dirty="0"/>
              <a:t>Réunion d’informations aux familles </a:t>
            </a:r>
          </a:p>
          <a:p>
            <a:pPr algn="ctr"/>
            <a:r>
              <a:rPr lang="fr-FR" sz="3600" dirty="0"/>
              <a:t>12 Septembre 2024</a:t>
            </a:r>
          </a:p>
        </p:txBody>
      </p:sp>
    </p:spTree>
    <p:extLst>
      <p:ext uri="{BB962C8B-B14F-4D97-AF65-F5344CB8AC3E}">
        <p14:creationId xmlns:p14="http://schemas.microsoft.com/office/powerpoint/2010/main" val="1170724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210A99-BCC5-4461-875F-166B11CEC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Organisation du déménagement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81A286-9D6B-49E2-9E05-CAB9F49AA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Transfert des 46 résidents entre 9h et 11h45 par :</a:t>
            </a:r>
          </a:p>
          <a:p>
            <a:pPr lvl="1"/>
            <a:r>
              <a:rPr lang="fr-FR" dirty="0"/>
              <a:t>Les familles (prévenir l’encadrement de proximité pour le 25/10)</a:t>
            </a:r>
          </a:p>
          <a:p>
            <a:pPr lvl="1"/>
            <a:r>
              <a:rPr lang="fr-FR" dirty="0"/>
              <a:t>Les animatrices avec les véhicules du CHHB</a:t>
            </a:r>
          </a:p>
          <a:p>
            <a:pPr marL="457200" lvl="1" indent="0">
              <a:buNone/>
            </a:pPr>
            <a:endParaRPr lang="fr-FR" dirty="0"/>
          </a:p>
          <a:p>
            <a:pPr marL="228600" lvl="1">
              <a:spcBef>
                <a:spcPts val="1000"/>
              </a:spcBef>
            </a:pPr>
            <a:r>
              <a:rPr lang="fr-FR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Repas avec gâteau de bienvenue préparé par la secteur restauration du CHHB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r>
              <a:rPr lang="fr-FR" dirty="0"/>
              <a:t> </a:t>
            </a:r>
          </a:p>
          <a:p>
            <a:pPr marL="457200" lvl="1" indent="0">
              <a:buNone/>
            </a:pP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lvl="1" indent="0">
              <a:buNone/>
            </a:pP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2">
              <a:buFontTx/>
              <a:buChar char="-"/>
            </a:pP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350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F8EEA4-E461-4D87-907E-1104DC7A3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Incidences des travaux pour les résidents de l’EHPAD d’Oyonnax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1EF290-6943-498E-99E7-C9B078A0F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travaux vont engendrer : </a:t>
            </a:r>
          </a:p>
          <a:p>
            <a:pPr lvl="1"/>
            <a:r>
              <a:rPr lang="fr-FR" dirty="0"/>
              <a:t>Des changements de chambres des résidents pour maintenir les résidents sur l’Aile Nord. </a:t>
            </a:r>
          </a:p>
          <a:p>
            <a:pPr lvl="1"/>
            <a:r>
              <a:rPr lang="fr-FR" dirty="0"/>
              <a:t>Des nuisances sonores la journée.</a:t>
            </a:r>
          </a:p>
          <a:p>
            <a:pPr lvl="1"/>
            <a:r>
              <a:rPr lang="fr-FR" dirty="0"/>
              <a:t>Des changements de chambres après la réception de la première phase des travaux pour intégrer des chambres individuelles dans l’Aile Sud réhabilitée. </a:t>
            </a:r>
          </a:p>
          <a:p>
            <a:pPr lvl="1"/>
            <a:r>
              <a:rPr lang="fr-FR" dirty="0"/>
              <a:t>Les Salles à Manger des étages ne seront plus disponibles pendant la première phase des travaux =&gt; Repas en SAM du RDC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2489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fr-FR" dirty="0"/>
              <a:t>Centre hospitalier du Haut-Bugey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5"/>
          </p:nvPr>
        </p:nvSpPr>
        <p:spPr>
          <a:xfrm>
            <a:off x="838854" y="2737253"/>
            <a:ext cx="9948333" cy="1500187"/>
          </a:xfrm>
        </p:spPr>
        <p:txBody>
          <a:bodyPr/>
          <a:lstStyle/>
          <a:p>
            <a:pPr algn="ctr"/>
            <a:r>
              <a:rPr lang="fr-FR" dirty="0"/>
              <a:t>Merci de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4008014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B2C3B0-F141-4C64-AE16-D9EA79D0C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73AE82-E0F9-4D6B-9A9F-C5799AF7F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400" dirty="0"/>
              <a:t>Présentation Maison d’</a:t>
            </a:r>
            <a:r>
              <a:rPr lang="fr-FR" sz="4400" dirty="0" err="1"/>
              <a:t>Arbent</a:t>
            </a:r>
            <a:r>
              <a:rPr lang="fr-FR" sz="4400" dirty="0"/>
              <a:t>.</a:t>
            </a:r>
          </a:p>
          <a:p>
            <a:r>
              <a:rPr lang="fr-FR" sz="4400" dirty="0"/>
              <a:t>Bilan des réponses pour le transfert des résidents.</a:t>
            </a:r>
          </a:p>
          <a:p>
            <a:r>
              <a:rPr lang="fr-FR" sz="4400" dirty="0"/>
              <a:t>Organisation du déménagement.</a:t>
            </a:r>
          </a:p>
          <a:p>
            <a:r>
              <a:rPr lang="fr-FR" sz="4400" dirty="0"/>
              <a:t>Incidences des travaux.  </a:t>
            </a:r>
          </a:p>
        </p:txBody>
      </p:sp>
    </p:spTree>
    <p:extLst>
      <p:ext uri="{BB962C8B-B14F-4D97-AF65-F5344CB8AC3E}">
        <p14:creationId xmlns:p14="http://schemas.microsoft.com/office/powerpoint/2010/main" val="1226314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2A3B2E-93A8-416D-A608-D9FE0604D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EHPAD La Maison d’</a:t>
            </a:r>
            <a:r>
              <a:rPr lang="fr-FR" dirty="0" err="1"/>
              <a:t>Arbent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00CDA2-0822-4DA1-9F9B-7FF2B6871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dirty="0"/>
              <a:t>L’EHPAD de la Maison d’</a:t>
            </a:r>
            <a:r>
              <a:rPr lang="fr-FR" dirty="0" err="1"/>
              <a:t>Arbent</a:t>
            </a:r>
            <a:r>
              <a:rPr lang="fr-FR" dirty="0"/>
              <a:t> situé à Arbent est un bâtiment composé de 3 étages avec 46 lits ainsi organisé : </a:t>
            </a:r>
          </a:p>
          <a:p>
            <a:pPr algn="just">
              <a:buFontTx/>
              <a:buChar char="-"/>
            </a:pPr>
            <a:r>
              <a:rPr lang="fr-FR" dirty="0"/>
              <a:t>RDC composé de 4 chambres doubles, d’un accueil administratif, une salle de soins, un bureau polyvalent cadre de santé/docteur, une salle à manger et une cuisine relai. </a:t>
            </a:r>
          </a:p>
          <a:p>
            <a:pPr algn="just">
              <a:buFontTx/>
              <a:buChar char="-"/>
            </a:pPr>
            <a:r>
              <a:rPr lang="fr-FR" dirty="0"/>
              <a:t>1</a:t>
            </a:r>
            <a:r>
              <a:rPr lang="fr-FR" baseline="30000" dirty="0"/>
              <a:t>er</a:t>
            </a:r>
            <a:r>
              <a:rPr lang="fr-FR" dirty="0"/>
              <a:t> étage composé de 12 chambres dont 7 doubles, locaux linge sale et propre. </a:t>
            </a:r>
          </a:p>
          <a:p>
            <a:pPr algn="just">
              <a:buFontTx/>
              <a:buChar char="-"/>
            </a:pPr>
            <a:r>
              <a:rPr lang="fr-FR" dirty="0"/>
              <a:t>2</a:t>
            </a:r>
            <a:r>
              <a:rPr lang="fr-FR" baseline="30000" dirty="0"/>
              <a:t>ème</a:t>
            </a:r>
            <a:r>
              <a:rPr lang="fr-FR" dirty="0"/>
              <a:t> étage : idem </a:t>
            </a:r>
          </a:p>
          <a:p>
            <a:pPr algn="just">
              <a:buFontTx/>
              <a:buChar char="-"/>
            </a:pPr>
            <a:r>
              <a:rPr lang="fr-FR" dirty="0"/>
              <a:t>Un ascenseur ne pouvant contenir que des personnes en fauteuil ou mobiles dessert les 2 étages depuis le RDC. </a:t>
            </a:r>
          </a:p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7356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2A3B2E-93A8-416D-A608-D9FE0604D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EHPAD La Maison d’</a:t>
            </a:r>
            <a:r>
              <a:rPr lang="fr-FR" dirty="0" err="1"/>
              <a:t>Arbent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00CDA2-0822-4DA1-9F9B-7FF2B6871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Un coin bibliothèque, salon de coiffure, salle de relève, salon famille complètent le site.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Celui-ci est sécurisé par un grillage extérieur avec un portail à l’entrée.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L’entrée principale s’ouvre sur sollicitation du personnel. </a:t>
            </a:r>
          </a:p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3936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CB49EF-424D-441A-991A-C9DF4F449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EHPAD La Maison d’</a:t>
            </a:r>
            <a:r>
              <a:rPr lang="fr-FR" dirty="0" err="1"/>
              <a:t>Arbent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171335-6930-490D-820C-2EB73572F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FR" dirty="0"/>
              <a:t>Remise en état complet de l’ascenseur</a:t>
            </a:r>
          </a:p>
          <a:p>
            <a:pPr marL="457200" lvl="1" indent="0">
              <a:buNone/>
            </a:pPr>
            <a:endParaRPr lang="fr-FR" dirty="0"/>
          </a:p>
          <a:p>
            <a:pPr lvl="1"/>
            <a:r>
              <a:rPr lang="fr-FR" dirty="0"/>
              <a:t>Achat du système d’appel malade</a:t>
            </a:r>
          </a:p>
          <a:p>
            <a:pPr marL="457200" lvl="1" indent="0">
              <a:buNone/>
            </a:pPr>
            <a:endParaRPr lang="fr-FR" dirty="0"/>
          </a:p>
          <a:p>
            <a:pPr lvl="1"/>
            <a:r>
              <a:rPr lang="fr-FR" dirty="0"/>
              <a:t>Petites réfections dans les Salles de Bain des chambres </a:t>
            </a:r>
          </a:p>
          <a:p>
            <a:pPr marL="457200" lvl="1" indent="0">
              <a:buNone/>
            </a:pPr>
            <a:endParaRPr lang="fr-FR" dirty="0"/>
          </a:p>
          <a:p>
            <a:pPr lvl="1"/>
            <a:r>
              <a:rPr lang="fr-FR" dirty="0"/>
              <a:t>Réfection peinture murale et sol d’une partie de la Salle à Manger</a:t>
            </a:r>
          </a:p>
          <a:p>
            <a:pPr marL="457200" lvl="1" indent="0">
              <a:buNone/>
            </a:pPr>
            <a:endParaRPr lang="fr-FR" dirty="0"/>
          </a:p>
          <a:p>
            <a:pPr lvl="1"/>
            <a:r>
              <a:rPr lang="fr-FR" dirty="0"/>
              <a:t>Extérieur :</a:t>
            </a:r>
          </a:p>
          <a:p>
            <a:pPr lvl="2"/>
            <a:r>
              <a:rPr lang="fr-FR" dirty="0"/>
              <a:t>Grillage</a:t>
            </a:r>
          </a:p>
          <a:p>
            <a:pPr lvl="2"/>
            <a:r>
              <a:rPr lang="fr-FR" dirty="0"/>
              <a:t>Entretien espace vert 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6689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37C63D-6AB0-4788-980E-1CA44FD5C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Organisation du travail pendant la période des travaux.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084DA2D-8EDC-45B4-8470-8A89000A5F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15065" y="1825625"/>
            <a:ext cx="4758267" cy="4575176"/>
          </a:xfrm>
        </p:spPr>
        <p:txBody>
          <a:bodyPr>
            <a:normAutofit lnSpcReduction="10000"/>
          </a:bodyPr>
          <a:lstStyle/>
          <a:p>
            <a:r>
              <a:rPr lang="fr-FR" b="1" u="sng" dirty="0"/>
              <a:t>Villa Charlotte : 46 résidents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2600" dirty="0"/>
              <a:t>1 IDE en poste de 12h de jour (7h30-19h30)</a:t>
            </a:r>
          </a:p>
          <a:p>
            <a:pPr marL="0" indent="0">
              <a:buNone/>
            </a:pPr>
            <a:r>
              <a:rPr lang="fr-FR" sz="2600" dirty="0"/>
              <a:t>5 AS de matin et 2 AS de soir</a:t>
            </a:r>
          </a:p>
          <a:p>
            <a:pPr marL="0" indent="0">
              <a:buNone/>
            </a:pPr>
            <a:r>
              <a:rPr lang="fr-FR" sz="2600" dirty="0"/>
              <a:t>1 agent hôtelier de 10h-19h30</a:t>
            </a:r>
          </a:p>
          <a:p>
            <a:pPr marL="0" indent="0">
              <a:buNone/>
            </a:pPr>
            <a:r>
              <a:rPr lang="fr-FR" sz="2600" dirty="0"/>
              <a:t>2 AS de nuit </a:t>
            </a:r>
          </a:p>
          <a:p>
            <a:pPr marL="0" indent="0">
              <a:buNone/>
            </a:pPr>
            <a:endParaRPr lang="fr-FR" sz="2600" dirty="0"/>
          </a:p>
          <a:p>
            <a:pPr marL="0" indent="0">
              <a:buNone/>
            </a:pPr>
            <a:endParaRPr lang="fr-FR" sz="2600" dirty="0"/>
          </a:p>
          <a:p>
            <a:pPr marL="0" indent="0">
              <a:buNone/>
            </a:pPr>
            <a:r>
              <a:rPr lang="fr-FR" sz="2600" dirty="0"/>
              <a:t>        </a:t>
            </a:r>
            <a:r>
              <a:rPr lang="fr-FR" sz="2600" b="1" dirty="0">
                <a:solidFill>
                  <a:srgbClr val="0070C0"/>
                </a:solidFill>
              </a:rPr>
              <a:t>20 ETP AS + 3 ETP IDE 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68A77948-3AF0-43DF-A5C1-B8BA1DE59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88200" y="1825625"/>
            <a:ext cx="4754418" cy="4667250"/>
          </a:xfrm>
        </p:spPr>
        <p:txBody>
          <a:bodyPr>
            <a:normAutofit lnSpcReduction="10000"/>
          </a:bodyPr>
          <a:lstStyle/>
          <a:p>
            <a:r>
              <a:rPr lang="fr-FR" b="1" u="sng" dirty="0"/>
              <a:t>EHPAD USLD Oyonnax : 55 résidents</a:t>
            </a:r>
          </a:p>
          <a:p>
            <a:pPr marL="0" indent="0">
              <a:buNone/>
            </a:pPr>
            <a:r>
              <a:rPr lang="fr-FR" sz="2400" dirty="0"/>
              <a:t>1 IDE en poste de 12h de jour(7h-19h) et de nuit (19h-7h) et 1 en poste de 7h30 la journée (7h30-15h)</a:t>
            </a:r>
          </a:p>
          <a:p>
            <a:pPr marL="0" indent="0">
              <a:buNone/>
            </a:pPr>
            <a:r>
              <a:rPr lang="fr-FR" sz="2400" dirty="0"/>
              <a:t>6 AS de matin (2 par étage) et 4 AS de soir</a:t>
            </a:r>
          </a:p>
          <a:p>
            <a:pPr marL="0" indent="0">
              <a:buNone/>
            </a:pPr>
            <a:r>
              <a:rPr lang="fr-FR" sz="2400" dirty="0"/>
              <a:t>1 agent hôtelier de 10h-19h30</a:t>
            </a:r>
          </a:p>
          <a:p>
            <a:pPr marL="0" indent="0">
              <a:buNone/>
            </a:pPr>
            <a:r>
              <a:rPr lang="fr-FR" sz="2400" dirty="0"/>
              <a:t>1 AS de nuit. </a:t>
            </a:r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r>
              <a:rPr lang="fr-FR" sz="2400" dirty="0"/>
              <a:t>       </a:t>
            </a:r>
            <a:r>
              <a:rPr lang="fr-FR" sz="2400" b="1" dirty="0">
                <a:solidFill>
                  <a:srgbClr val="0070C0"/>
                </a:solidFill>
              </a:rPr>
              <a:t>22 ETP AS + 8 ETP IDE</a:t>
            </a:r>
          </a:p>
        </p:txBody>
      </p:sp>
      <p:sp>
        <p:nvSpPr>
          <p:cNvPr id="3" name="Flèche : droite 2">
            <a:extLst>
              <a:ext uri="{FF2B5EF4-FFF2-40B4-BE49-F238E27FC236}">
                <a16:creationId xmlns:a16="http://schemas.microsoft.com/office/drawing/2014/main" id="{4504B725-4B41-4AD6-8BF9-02C9E606B323}"/>
              </a:ext>
            </a:extLst>
          </p:cNvPr>
          <p:cNvSpPr/>
          <p:nvPr/>
        </p:nvSpPr>
        <p:spPr>
          <a:xfrm>
            <a:off x="2146041" y="5794311"/>
            <a:ext cx="410547" cy="214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11EA928A-DAFF-4FCB-9B76-1D288257E58B}"/>
              </a:ext>
            </a:extLst>
          </p:cNvPr>
          <p:cNvSpPr/>
          <p:nvPr/>
        </p:nvSpPr>
        <p:spPr>
          <a:xfrm>
            <a:off x="7188200" y="5774095"/>
            <a:ext cx="410547" cy="214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854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CF25B4-A718-4822-9689-EC9D6D372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des réponses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73A74D-5D1E-49E3-95EB-7753C3441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5066" y="1690688"/>
            <a:ext cx="9927551" cy="4351338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558AB9E2-244B-4E80-BFFE-82E9D8915E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101273"/>
              </p:ext>
            </p:extLst>
          </p:nvPr>
        </p:nvGraphicFramePr>
        <p:xfrm>
          <a:off x="4064000" y="1805310"/>
          <a:ext cx="4064000" cy="367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98911955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357069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Sans Réponse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348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Refus de transfert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87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Transfert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218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Dont transfert avec chambre seule si possible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5653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Dont transfert avec chambre seule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617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Transfert + Nantua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410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Transfert sur Nantua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899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595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CF25B4-A718-4822-9689-EC9D6D372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des réponses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73A74D-5D1E-49E3-95EB-7753C3441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Réponse définitive pour le 25/09.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Organisation de 2 réunions pour traiter médicalement les réponses de transfert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Décision ferme et définitive notifiée le 14/10 par courrier.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9453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210A99-BCC5-4461-875F-166B11CEC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Organisation du déménagement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81A286-9D6B-49E2-9E05-CAB9F49AA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Identification des chambres semaine du 2/11 avec le nom des résidents sur les portes </a:t>
            </a:r>
          </a:p>
          <a:p>
            <a:pPr>
              <a:buFontTx/>
              <a:buChar char="-"/>
            </a:pPr>
            <a:endParaRPr lang="fr-FR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Sollicitation des familles et des proches des résidents pour la préparation des effets personnels . Des cartons pourront être mis à disposition.  </a:t>
            </a:r>
            <a:r>
              <a:rPr lang="fr-FR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 weekend du 9-10-11/11</a:t>
            </a:r>
          </a:p>
          <a:p>
            <a:pPr>
              <a:buFontTx/>
              <a:buChar char="-"/>
            </a:pPr>
            <a:endParaRPr lang="fr-FR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dirty="0"/>
              <a:t>Installation par les familles et les proches des effets personnels le mardi 12/11 AM</a:t>
            </a:r>
          </a:p>
        </p:txBody>
      </p:sp>
    </p:spTree>
    <p:extLst>
      <p:ext uri="{BB962C8B-B14F-4D97-AF65-F5344CB8AC3E}">
        <p14:creationId xmlns:p14="http://schemas.microsoft.com/office/powerpoint/2010/main" val="6478495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600" b="1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ème1" id="{2F4A39FA-137B-4718-98F5-F0E6E8029850}" vid="{BB9AC73A-63F9-48DE-AC6B-5B969B8517A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Thème1</Template>
  <TotalTime>1206</TotalTime>
  <Words>614</Words>
  <Application>Microsoft Office PowerPoint</Application>
  <PresentationFormat>Grand écran</PresentationFormat>
  <Paragraphs>112</Paragraphs>
  <Slides>12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DejaVu Sans</vt:lpstr>
      <vt:lpstr>DejaVu Sans Light</vt:lpstr>
      <vt:lpstr>Thème1</vt:lpstr>
      <vt:lpstr>Présentation PowerPoint</vt:lpstr>
      <vt:lpstr>Sommaire</vt:lpstr>
      <vt:lpstr>EHPAD La Maison d’Arbent </vt:lpstr>
      <vt:lpstr>EHPAD La Maison d’Arbent</vt:lpstr>
      <vt:lpstr>EHPAD La Maison d’Arbent </vt:lpstr>
      <vt:lpstr>Organisation du travail pendant la période des travaux. </vt:lpstr>
      <vt:lpstr>Bilan des réponses </vt:lpstr>
      <vt:lpstr>Bilan des réponses </vt:lpstr>
      <vt:lpstr>Organisation du déménagement</vt:lpstr>
      <vt:lpstr>Organisation du déménagement</vt:lpstr>
      <vt:lpstr>Incidences des travaux pour les résidents de l’EHPAD d’Oyonnax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Mathilde Lefay</dc:creator>
  <cp:lastModifiedBy>Elodie Gauthier</cp:lastModifiedBy>
  <cp:revision>58</cp:revision>
  <dcterms:created xsi:type="dcterms:W3CDTF">2017-08-22T11:37:31Z</dcterms:created>
  <dcterms:modified xsi:type="dcterms:W3CDTF">2024-09-13T10:18:36Z</dcterms:modified>
</cp:coreProperties>
</file>